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1" r:id="rId4"/>
    <p:sldId id="262" r:id="rId5"/>
    <p:sldId id="257" r:id="rId6"/>
    <p:sldId id="268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2616B-96CD-40B3-8D84-70E80C879407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D9F91-98ED-4A49-BF20-EF57B9AFFC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C79C8-C6CC-4B12-899C-AC56A65E85E3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13CF0-25EF-47A6-8703-FE041BE77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(3/2,</a:t>
            </a:r>
            <a:r>
              <a:rPr lang="en-US" baseline="0" dirty="0" smtClean="0"/>
              <a:t> root3/2)</a:t>
            </a:r>
          </a:p>
          <a:p>
            <a:r>
              <a:rPr lang="en-US" baseline="0" dirty="0" smtClean="0"/>
              <a:t>(root2, 3pi/4)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13CF0-25EF-47A6-8703-FE041BE770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9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1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1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3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2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D87F-8C42-4632-A316-FEF4CEDF1BF6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ED3A-A93E-44F3-B7ED-DF3E1D9FD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4.png"/><Relationship Id="rId4" Type="http://schemas.openxmlformats.org/officeDocument/2006/relationships/image" Target="../media/image19.wmf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239000" cy="3276600"/>
          </a:xfrm>
        </p:spPr>
        <p:txBody>
          <a:bodyPr/>
          <a:lstStyle/>
          <a:p>
            <a:pPr algn="ctr"/>
            <a:r>
              <a:rPr lang="en-US" b="1" dirty="0" smtClean="0">
                <a:latin typeface="Bradley Hand ITC" pitchFamily="66" charset="0"/>
              </a:rPr>
              <a:t/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smtClean="0">
                <a:latin typeface="Arial Rounded MT Bold" panose="020F0704030504030204" pitchFamily="34" charset="0"/>
              </a:rPr>
              <a:t>Polar Coordinates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0158"/>
            <a:ext cx="6705600" cy="55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267" y="1367605"/>
            <a:ext cx="4343400" cy="38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430" y="1600200"/>
            <a:ext cx="4267203" cy="408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458430" y="1493372"/>
            <a:ext cx="4371978" cy="4298499"/>
            <a:chOff x="1752600" y="1345734"/>
            <a:chExt cx="4371978" cy="4298499"/>
          </a:xfrm>
        </p:grpSpPr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45734"/>
              <a:ext cx="4371978" cy="42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695700" y="3886200"/>
              <a:ext cx="21717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078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0207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radley Hand ITC" pitchFamily="66" charset="0"/>
                <a:ea typeface="Batang" pitchFamily="18" charset="-127"/>
              </a:rPr>
              <a:t>How do you convert between polar and </a:t>
            </a:r>
            <a:r>
              <a:rPr lang="en-US" sz="4000" b="1" dirty="0" err="1" smtClean="0">
                <a:latin typeface="Bradley Hand ITC" pitchFamily="66" charset="0"/>
                <a:ea typeface="Batang" pitchFamily="18" charset="-127"/>
              </a:rPr>
              <a:t>cartesian</a:t>
            </a:r>
            <a:r>
              <a:rPr lang="en-US" sz="4000" b="1" dirty="0" smtClean="0">
                <a:latin typeface="Bradley Hand ITC" pitchFamily="66" charset="0"/>
                <a:ea typeface="Batang" pitchFamily="18" charset="-127"/>
              </a:rPr>
              <a:t> coordinates?</a:t>
            </a:r>
            <a:endParaRPr lang="en-US" sz="4000" b="1" dirty="0">
              <a:latin typeface="Bradley Hand ITC" pitchFamily="66" charset="0"/>
              <a:ea typeface="Batang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171947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Polar  </a:t>
            </a:r>
            <a:r>
              <a:rPr lang="en-US" sz="2400" dirty="0" smtClean="0">
                <a:latin typeface="Arial"/>
                <a:cs typeface="Arial"/>
              </a:rPr>
              <a:t>→  </a:t>
            </a:r>
            <a:r>
              <a:rPr lang="en-US" sz="2400" dirty="0" smtClean="0"/>
              <a:t>Cartesian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79432" y="4038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Cartesian  </a:t>
            </a:r>
            <a:r>
              <a:rPr lang="en-US" sz="2400" dirty="0" smtClean="0">
                <a:latin typeface="Arial"/>
                <a:cs typeface="Arial"/>
              </a:rPr>
              <a:t>→  </a:t>
            </a:r>
            <a:r>
              <a:rPr lang="en-US" sz="2400" dirty="0" smtClean="0"/>
              <a:t>Polar</a:t>
            </a: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400800" y="2286000"/>
          <a:ext cx="1938215" cy="5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3" imgW="672840" imgH="177480" progId="Equation.DSMT4">
                  <p:embed/>
                </p:oleObj>
              </mc:Choice>
              <mc:Fallback>
                <p:oleObj name="Equation" r:id="rId3" imgW="672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86000"/>
                        <a:ext cx="1938215" cy="511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400801" y="2996887"/>
          <a:ext cx="1905000" cy="5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2996887"/>
                        <a:ext cx="1905000" cy="58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367463" y="4598987"/>
          <a:ext cx="21574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3" y="4598987"/>
                        <a:ext cx="2157412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550025" y="5257800"/>
          <a:ext cx="17557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5257800"/>
                        <a:ext cx="175577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762000" y="1966074"/>
            <a:ext cx="4371978" cy="4298499"/>
            <a:chOff x="1752600" y="1345734"/>
            <a:chExt cx="4371978" cy="4298499"/>
          </a:xfrm>
        </p:grpSpPr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1345734"/>
              <a:ext cx="4371978" cy="42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3695700" y="3886200"/>
              <a:ext cx="21717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56843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atin typeface="Bradley Hand ITC" pitchFamily="66" charset="0"/>
              <a:ea typeface="Batang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7828" y="125695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Convert                   into rectangular coordinates.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12859"/>
              </p:ext>
            </p:extLst>
          </p:nvPr>
        </p:nvGraphicFramePr>
        <p:xfrm>
          <a:off x="3054488" y="1048052"/>
          <a:ext cx="1136512" cy="87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4" name="Equation" r:id="rId4" imgW="558720" imgH="431640" progId="Equation.DSMT4">
                  <p:embed/>
                </p:oleObj>
              </mc:Choice>
              <mc:Fallback>
                <p:oleObj name="Equation" r:id="rId4" imgW="5587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488" y="1048052"/>
                        <a:ext cx="1136512" cy="879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676400" y="429418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Convert                 into polar coordinates.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700107"/>
              </p:ext>
            </p:extLst>
          </p:nvPr>
        </p:nvGraphicFramePr>
        <p:xfrm>
          <a:off x="2743200" y="4198787"/>
          <a:ext cx="107315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5" name="Equation" r:id="rId6" imgW="419040" imgH="253800" progId="Equation.DSMT4">
                  <p:embed/>
                </p:oleObj>
              </mc:Choice>
              <mc:Fallback>
                <p:oleObj name="Equation" r:id="rId6" imgW="4190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8787"/>
                        <a:ext cx="107315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105712"/>
              </p:ext>
            </p:extLst>
          </p:nvPr>
        </p:nvGraphicFramePr>
        <p:xfrm>
          <a:off x="2209800" y="1981200"/>
          <a:ext cx="35194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6" name="Equation" r:id="rId8" imgW="1777680" imgH="507960" progId="Equation.DSMT4">
                  <p:embed/>
                </p:oleObj>
              </mc:Choice>
              <mc:Fallback>
                <p:oleObj name="Equation" r:id="rId8" imgW="177768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35194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632728"/>
              </p:ext>
            </p:extLst>
          </p:nvPr>
        </p:nvGraphicFramePr>
        <p:xfrm>
          <a:off x="2191407" y="2971800"/>
          <a:ext cx="34956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name="Equation" r:id="rId10" imgW="1765080" imgH="457200" progId="Equation.DSMT4">
                  <p:embed/>
                </p:oleObj>
              </mc:Choice>
              <mc:Fallback>
                <p:oleObj name="Equation" r:id="rId10" imgW="17650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407" y="2971800"/>
                        <a:ext cx="34956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521641"/>
              </p:ext>
            </p:extLst>
          </p:nvPr>
        </p:nvGraphicFramePr>
        <p:xfrm>
          <a:off x="6568691" y="2667000"/>
          <a:ext cx="11826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name="Equation" r:id="rId12" imgW="596880" imgH="507960" progId="Equation.DSMT4">
                  <p:embed/>
                </p:oleObj>
              </mc:Choice>
              <mc:Fallback>
                <p:oleObj name="Equation" r:id="rId12" imgW="59688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691" y="2667000"/>
                        <a:ext cx="11826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26149"/>
              </p:ext>
            </p:extLst>
          </p:nvPr>
        </p:nvGraphicFramePr>
        <p:xfrm>
          <a:off x="2133600" y="5029200"/>
          <a:ext cx="27638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9" name="Equation" r:id="rId14" imgW="1396800" imgH="279360" progId="Equation.DSMT4">
                  <p:embed/>
                </p:oleObj>
              </mc:Choice>
              <mc:Fallback>
                <p:oleObj name="Equation" r:id="rId14" imgW="1396800" imgH="2793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2763838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165089"/>
              </p:ext>
            </p:extLst>
          </p:nvPr>
        </p:nvGraphicFramePr>
        <p:xfrm>
          <a:off x="2024614" y="5715000"/>
          <a:ext cx="41195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0" name="Equation" r:id="rId16" imgW="2082600" imgH="393480" progId="Equation.DSMT4">
                  <p:embed/>
                </p:oleObj>
              </mc:Choice>
              <mc:Fallback>
                <p:oleObj name="Equation" r:id="rId16" imgW="20826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614" y="5715000"/>
                        <a:ext cx="4119563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35471"/>
              </p:ext>
            </p:extLst>
          </p:nvPr>
        </p:nvGraphicFramePr>
        <p:xfrm>
          <a:off x="6629400" y="5105400"/>
          <a:ext cx="13096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1" name="Equation" r:id="rId18" imgW="660240" imgH="431640" progId="Equation.DSMT4">
                  <p:embed/>
                </p:oleObj>
              </mc:Choice>
              <mc:Fallback>
                <p:oleObj name="Equation" r:id="rId18" imgW="66024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105400"/>
                        <a:ext cx="130968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1756" y="867154"/>
            <a:ext cx="3394573" cy="311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776" y="224043"/>
            <a:ext cx="8688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radley Hand ITC" pitchFamily="66" charset="0"/>
                <a:ea typeface="Batang" pitchFamily="18" charset="-127"/>
              </a:rPr>
              <a:t>What is a polar coordinate plan?</a:t>
            </a:r>
            <a:endParaRPr lang="en-US" sz="4000" b="1" dirty="0">
              <a:latin typeface="Bradley Hand ITC" pitchFamily="66" charset="0"/>
              <a:ea typeface="Batang" pitchFamily="18" charset="-127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065104" y="1291455"/>
            <a:ext cx="1649896" cy="113320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24525" y="929824"/>
            <a:ext cx="184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Pole (origin)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276850" y="1567482"/>
            <a:ext cx="1708910" cy="80681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10010" y="1367427"/>
            <a:ext cx="1457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Polar axis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09" y="4114800"/>
            <a:ext cx="8930651" cy="217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880" y="22218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Bradley Hand ITC" pitchFamily="66" charset="0"/>
                <a:ea typeface="Batang" pitchFamily="18" charset="-127"/>
              </a:rPr>
              <a:t>What is a polar coordinate?</a:t>
            </a:r>
            <a:endParaRPr lang="en-US" sz="4000" b="1" dirty="0">
              <a:latin typeface="Bradley Hand ITC" pitchFamily="66" charset="0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6925" y="91001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Graph: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35233" y="91001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(5, 60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71424" y="9220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(5, -60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95637" y="9220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(-5, 60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90728" y="895728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(-5, -60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73333" y="92207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 = 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90728" y="9300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 = -1</a:t>
            </a:r>
            <a:endParaRPr lang="en-US" sz="24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112816"/>
              </p:ext>
            </p:extLst>
          </p:nvPr>
        </p:nvGraphicFramePr>
        <p:xfrm>
          <a:off x="3242741" y="900414"/>
          <a:ext cx="1186177" cy="44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741" y="900414"/>
                        <a:ext cx="1186177" cy="4415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408906"/>
              </p:ext>
            </p:extLst>
          </p:nvPr>
        </p:nvGraphicFramePr>
        <p:xfrm>
          <a:off x="3289471" y="907484"/>
          <a:ext cx="106312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5" imgW="469800" imgH="203040" progId="Equation.DSMT4">
                  <p:embed/>
                </p:oleObj>
              </mc:Choice>
              <mc:Fallback>
                <p:oleObj name="Equation" r:id="rId5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471" y="907484"/>
                        <a:ext cx="1063123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105" y="1409167"/>
            <a:ext cx="6231417" cy="515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369" y="1470733"/>
            <a:ext cx="5343201" cy="524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757" y="1596328"/>
            <a:ext cx="5086351" cy="514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04" y="1420310"/>
            <a:ext cx="5395481" cy="526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432" y="1383735"/>
            <a:ext cx="5395481" cy="520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277117"/>
            <a:ext cx="5324541" cy="548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1687368" y="1335430"/>
            <a:ext cx="5781740" cy="5322220"/>
            <a:chOff x="3928928" y="2519065"/>
            <a:chExt cx="4486137" cy="4289668"/>
          </a:xfrm>
        </p:grpSpPr>
        <p:pic>
          <p:nvPicPr>
            <p:cNvPr id="26635" name="Picture 1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928" y="2519065"/>
              <a:ext cx="4422887" cy="4289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6140371" y="3294461"/>
              <a:ext cx="2274694" cy="129539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056239" y="1527793"/>
            <a:ext cx="5412869" cy="4919407"/>
            <a:chOff x="3821033" y="2574189"/>
            <a:chExt cx="4205593" cy="4076057"/>
          </a:xfrm>
        </p:grpSpPr>
        <p:pic>
          <p:nvPicPr>
            <p:cNvPr id="26639" name="Picture 1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033" y="2574189"/>
              <a:ext cx="4205593" cy="40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2" name="Straight Arrow Connector 41"/>
            <p:cNvCxnSpPr/>
            <p:nvPr/>
          </p:nvCxnSpPr>
          <p:spPr>
            <a:xfrm>
              <a:off x="5923829" y="4570809"/>
              <a:ext cx="568673" cy="203260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1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2962" y="283607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Bradley Hand ITC" pitchFamily="66" charset="0"/>
                <a:ea typeface="Batang" pitchFamily="18" charset="-127"/>
              </a:rPr>
              <a:t>Coterminal</a:t>
            </a:r>
            <a:r>
              <a:rPr lang="en-US" sz="4000" b="1" dirty="0" smtClean="0">
                <a:latin typeface="Bradley Hand ITC" pitchFamily="66" charset="0"/>
                <a:ea typeface="Batang" pitchFamily="18" charset="-127"/>
              </a:rPr>
              <a:t> Points</a:t>
            </a:r>
            <a:endParaRPr lang="en-US" sz="4000" b="1" dirty="0">
              <a:latin typeface="Bradley Hand ITC" pitchFamily="66" charset="0"/>
              <a:ea typeface="Batang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925" y="4070895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Give 3 other polar representations of (5, 120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 </a:t>
            </a:r>
          </a:p>
          <a:p>
            <a:pPr algn="ctr"/>
            <a:r>
              <a:rPr lang="en-US" sz="2000" dirty="0" smtClean="0"/>
              <a:t>(one with a positive radius and two with negative)  </a:t>
            </a:r>
            <a:endParaRPr lang="en-US" sz="2400" dirty="0" smtClean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516503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(5, 480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9900" y="518884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(-5, -60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67337" y="517704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(-5, 300</a:t>
            </a:r>
            <a:r>
              <a:rPr lang="en-US" sz="2400" baseline="46000" dirty="0" smtClean="0"/>
              <a:t>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086582"/>
              </p:ext>
            </p:extLst>
          </p:nvPr>
        </p:nvGraphicFramePr>
        <p:xfrm>
          <a:off x="4191000" y="1524000"/>
          <a:ext cx="3657600" cy="53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1384200" imgH="203040" progId="Equation.DSMT4">
                  <p:embed/>
                </p:oleObj>
              </mc:Choice>
              <mc:Fallback>
                <p:oleObj name="Equation" r:id="rId3" imgW="138420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24000"/>
                        <a:ext cx="3657600" cy="536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319207"/>
              </p:ext>
            </p:extLst>
          </p:nvPr>
        </p:nvGraphicFramePr>
        <p:xfrm>
          <a:off x="4076699" y="2058473"/>
          <a:ext cx="4714875" cy="53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1803240" imgH="203040" progId="Equation.DSMT4">
                  <p:embed/>
                </p:oleObj>
              </mc:Choice>
              <mc:Fallback>
                <p:oleObj name="Equation" r:id="rId5" imgW="18032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699" y="2058473"/>
                        <a:ext cx="4714875" cy="531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" y="1066800"/>
            <a:ext cx="299357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192965"/>
              </p:ext>
            </p:extLst>
          </p:nvPr>
        </p:nvGraphicFramePr>
        <p:xfrm>
          <a:off x="2385785" y="956846"/>
          <a:ext cx="863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8" imgW="647640" imgH="228600" progId="Equation.DSMT4">
                  <p:embed/>
                </p:oleObj>
              </mc:Choice>
              <mc:Fallback>
                <p:oleObj name="Equation" r:id="rId8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85785" y="956846"/>
                        <a:ext cx="863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127</Words>
  <Application>Microsoft Office PowerPoint</Application>
  <PresentationFormat>On-screen Show (4:3)</PresentationFormat>
  <Paragraphs>26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Batang</vt:lpstr>
      <vt:lpstr>Bradley Hand ITC</vt:lpstr>
      <vt:lpstr>Calibri</vt:lpstr>
      <vt:lpstr>Office Theme</vt:lpstr>
      <vt:lpstr>Equation</vt:lpstr>
      <vt:lpstr>  Polar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RRISD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Prep</dc:title>
  <dc:creator>e106354</dc:creator>
  <cp:lastModifiedBy>e124085</cp:lastModifiedBy>
  <cp:revision>128</cp:revision>
  <dcterms:created xsi:type="dcterms:W3CDTF">2013-10-25T15:35:09Z</dcterms:created>
  <dcterms:modified xsi:type="dcterms:W3CDTF">2019-02-08T16:53:28Z</dcterms:modified>
</cp:coreProperties>
</file>