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2" r:id="rId18"/>
    <p:sldId id="288" r:id="rId19"/>
    <p:sldId id="311" r:id="rId20"/>
    <p:sldId id="312" r:id="rId21"/>
    <p:sldId id="289" r:id="rId22"/>
    <p:sldId id="290" r:id="rId23"/>
    <p:sldId id="304" r:id="rId24"/>
    <p:sldId id="291" r:id="rId25"/>
    <p:sldId id="292" r:id="rId26"/>
    <p:sldId id="305" r:id="rId27"/>
    <p:sldId id="293" r:id="rId28"/>
    <p:sldId id="294" r:id="rId29"/>
    <p:sldId id="295" r:id="rId30"/>
    <p:sldId id="296" r:id="rId31"/>
    <p:sldId id="297" r:id="rId32"/>
    <p:sldId id="300" r:id="rId33"/>
    <p:sldId id="299" r:id="rId34"/>
    <p:sldId id="298" r:id="rId35"/>
    <p:sldId id="302" r:id="rId36"/>
    <p:sldId id="30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0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2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4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97.png"/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1219200"/>
            <a:ext cx="8153400" cy="48768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66738" indent="-566738">
              <a:defRPr>
                <a:solidFill>
                  <a:schemeClr val="tx1"/>
                </a:solidFill>
                <a:latin typeface="Arial" charset="0"/>
              </a:defRPr>
            </a:lvl1pPr>
            <a:lvl2pPr marL="1139825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482725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825625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168525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6257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29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01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73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chemeClr val="accent2"/>
                </a:solidFill>
                <a:latin typeface="Verdana" pitchFamily="34" charset="0"/>
              </a:rPr>
              <a:t>Warm Up</a:t>
            </a:r>
            <a:endParaRPr lang="en-US" altLang="en-US" sz="2800" dirty="0">
              <a:latin typeface="Verdana" pitchFamily="34" charset="0"/>
            </a:endParaRPr>
          </a:p>
          <a:p>
            <a:endParaRPr lang="en-US" altLang="en-US" sz="800" dirty="0">
              <a:latin typeface="Verdana" pitchFamily="34" charset="0"/>
            </a:endParaRPr>
          </a:p>
          <a:p>
            <a:r>
              <a:rPr lang="en-US" altLang="en-US" sz="2400" b="1" dirty="0">
                <a:latin typeface="Verdana" pitchFamily="34" charset="0"/>
              </a:rPr>
              <a:t>Multiply. Write each fraction in simplest form.</a:t>
            </a:r>
          </a:p>
          <a:p>
            <a:pPr>
              <a:lnSpc>
                <a:spcPct val="140000"/>
              </a:lnSpc>
            </a:pPr>
            <a:endParaRPr lang="en-US" altLang="en-US" sz="800" b="1" dirty="0">
              <a:latin typeface="Verdana" pitchFamily="34" charset="0"/>
            </a:endParaRPr>
          </a:p>
          <a:p>
            <a:pPr>
              <a:lnSpc>
                <a:spcPct val="140000"/>
              </a:lnSpc>
            </a:pPr>
            <a:endParaRPr lang="en-US" altLang="en-US" sz="900" b="1" dirty="0">
              <a:latin typeface="Verdana" pitchFamily="34" charset="0"/>
            </a:endParaRPr>
          </a:p>
          <a:p>
            <a:pPr>
              <a:lnSpc>
                <a:spcPct val="140000"/>
              </a:lnSpc>
            </a:pPr>
            <a:endParaRPr lang="en-US" altLang="en-US" sz="900" b="1" dirty="0">
              <a:latin typeface="Verdana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en-US" sz="2800" b="1" dirty="0">
                <a:latin typeface="Verdana" pitchFamily="34" charset="0"/>
              </a:rPr>
              <a:t>1.</a:t>
            </a:r>
            <a:r>
              <a:rPr lang="en-US" altLang="en-US" sz="2800" dirty="0">
                <a:latin typeface="Verdana" pitchFamily="34" charset="0"/>
              </a:rPr>
              <a:t> </a:t>
            </a:r>
            <a:r>
              <a:rPr lang="en-US" altLang="en-US" sz="2800" dirty="0">
                <a:latin typeface="Verdana" pitchFamily="34" charset="0"/>
                <a:sym typeface="Symbol" pitchFamily="18" charset="2"/>
              </a:rPr>
              <a:t>     			</a:t>
            </a:r>
            <a:r>
              <a:rPr lang="en-US" altLang="en-US" sz="2800" b="1" dirty="0">
                <a:latin typeface="Verdana" pitchFamily="34" charset="0"/>
                <a:sym typeface="Symbol" pitchFamily="18" charset="2"/>
              </a:rPr>
              <a:t>2.</a:t>
            </a:r>
            <a:r>
              <a:rPr lang="en-US" altLang="en-US" sz="2800" dirty="0">
                <a:latin typeface="Verdana" pitchFamily="34" charset="0"/>
                <a:sym typeface="Symbol" pitchFamily="18" charset="2"/>
              </a:rPr>
              <a:t>      </a:t>
            </a:r>
            <a:endParaRPr lang="en-US" altLang="en-US" sz="2800" b="1" dirty="0">
              <a:latin typeface="Verdana" pitchFamily="34" charset="0"/>
              <a:sym typeface="Symbol" pitchFamily="18" charset="2"/>
            </a:endParaRPr>
          </a:p>
          <a:p>
            <a:pPr>
              <a:lnSpc>
                <a:spcPct val="140000"/>
              </a:lnSpc>
            </a:pPr>
            <a:endParaRPr lang="en-US" altLang="en-US" sz="900" dirty="0">
              <a:latin typeface="Verdana" pitchFamily="34" charset="0"/>
              <a:sym typeface="Symbol" pitchFamily="18" charset="2"/>
            </a:endParaRPr>
          </a:p>
          <a:p>
            <a:pPr>
              <a:lnSpc>
                <a:spcPct val="140000"/>
              </a:lnSpc>
            </a:pPr>
            <a:r>
              <a:rPr lang="en-US" altLang="en-US" sz="2400" b="1" dirty="0">
                <a:latin typeface="Verdana" pitchFamily="34" charset="0"/>
                <a:sym typeface="Symbol" pitchFamily="18" charset="2"/>
              </a:rPr>
              <a:t>Write each fraction as a decimal.</a:t>
            </a:r>
            <a:endParaRPr lang="en-US" altLang="en-US" sz="2400" b="1" u="sng" dirty="0">
              <a:latin typeface="Verdana" pitchFamily="34" charset="0"/>
              <a:sym typeface="Symbol" pitchFamily="18" charset="2"/>
            </a:endParaRPr>
          </a:p>
          <a:p>
            <a:pPr>
              <a:lnSpc>
                <a:spcPct val="140000"/>
              </a:lnSpc>
            </a:pPr>
            <a:endParaRPr lang="en-US" altLang="en-US" sz="2800" u="sng" dirty="0">
              <a:latin typeface="Verdana" pitchFamily="34" charset="0"/>
              <a:sym typeface="Symbol" pitchFamily="18" charset="2"/>
            </a:endParaRPr>
          </a:p>
          <a:p>
            <a:r>
              <a:rPr lang="en-US" altLang="en-US" sz="2800" b="1" dirty="0">
                <a:latin typeface="Verdana" pitchFamily="34" charset="0"/>
                <a:sym typeface="Symbol" pitchFamily="18" charset="2"/>
              </a:rPr>
              <a:t>3.					4.  </a:t>
            </a:r>
            <a:r>
              <a:rPr lang="en-US" altLang="en-US" sz="2800" dirty="0">
                <a:latin typeface="Verdana" pitchFamily="34" charset="0"/>
                <a:sym typeface="Symbol" pitchFamily="18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Verdana" pitchFamily="34" charset="0"/>
              </a:rPr>
              <a:t>		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68638" y="2667000"/>
            <a:ext cx="6651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u="sng" dirty="0">
                <a:solidFill>
                  <a:srgbClr val="FF3300"/>
                </a:solidFill>
                <a:sym typeface="Symbol" pitchFamily="18" charset="2"/>
              </a:rPr>
              <a:t> 6</a:t>
            </a:r>
            <a:r>
              <a:rPr lang="en-US" altLang="en-US" sz="2800" dirty="0">
                <a:solidFill>
                  <a:srgbClr val="FF3300"/>
                </a:solidFill>
                <a:sym typeface="Symbol" pitchFamily="18" charset="2"/>
              </a:rPr>
              <a:t> 25</a:t>
            </a:r>
            <a:endParaRPr lang="en-US" altLang="en-US" sz="2800" dirty="0">
              <a:sym typeface="Symbol" pitchFamily="18" charset="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78588" y="2695575"/>
            <a:ext cx="5318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u="sng">
                <a:solidFill>
                  <a:srgbClr val="FF3300"/>
                </a:solidFill>
                <a:sym typeface="Symbol" pitchFamily="18" charset="2"/>
              </a:rPr>
              <a:t>1</a:t>
            </a:r>
            <a:r>
              <a:rPr lang="en-US" altLang="en-US" sz="2800">
                <a:solidFill>
                  <a:srgbClr val="FF3300"/>
                </a:solidFill>
                <a:sym typeface="Symbol" pitchFamily="18" charset="2"/>
              </a:rPr>
              <a:t>  8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81200" y="4586288"/>
            <a:ext cx="763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sym typeface="Symbol" pitchFamily="18" charset="2"/>
              </a:rPr>
              <a:t>0.4</a:t>
            </a:r>
          </a:p>
        </p:txBody>
      </p:sp>
      <p:grpSp>
        <p:nvGrpSpPr>
          <p:cNvPr id="23" name="Group 42"/>
          <p:cNvGrpSpPr>
            <a:grpSpLocks/>
          </p:cNvGrpSpPr>
          <p:nvPr/>
        </p:nvGrpSpPr>
        <p:grpSpPr bwMode="auto">
          <a:xfrm>
            <a:off x="4572000" y="4419600"/>
            <a:ext cx="914400" cy="946150"/>
            <a:chOff x="1440" y="3408"/>
            <a:chExt cx="624" cy="596"/>
          </a:xfrm>
        </p:grpSpPr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1440" y="3408"/>
              <a:ext cx="62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32 125</a:t>
              </a:r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>
              <a:off x="1527" y="371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5719763" y="4586288"/>
            <a:ext cx="1214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sym typeface="Symbol" pitchFamily="18" charset="2"/>
              </a:rPr>
              <a:t>0.256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980708" y="2574059"/>
            <a:ext cx="685800" cy="946150"/>
            <a:chOff x="1440" y="3408"/>
            <a:chExt cx="624" cy="596"/>
          </a:xfrm>
        </p:grpSpPr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1440" y="3408"/>
              <a:ext cx="62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dirty="0"/>
                <a:t>2 5</a:t>
              </a: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1527" y="371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971308" y="2574059"/>
            <a:ext cx="685800" cy="946150"/>
            <a:chOff x="1440" y="3408"/>
            <a:chExt cx="624" cy="596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1440" y="3408"/>
              <a:ext cx="62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/>
                <a:t>3 5</a:t>
              </a: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1527" y="371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422689" y="2667000"/>
            <a:ext cx="685800" cy="946150"/>
            <a:chOff x="1440" y="3408"/>
            <a:chExt cx="624" cy="596"/>
          </a:xfrm>
        </p:grpSpPr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1440" y="3408"/>
              <a:ext cx="62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/>
                <a:t>3 4</a:t>
              </a:r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1527" y="371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584489" y="2667000"/>
            <a:ext cx="685800" cy="946150"/>
            <a:chOff x="1440" y="3408"/>
            <a:chExt cx="624" cy="596"/>
          </a:xfrm>
        </p:grpSpPr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1440" y="3408"/>
              <a:ext cx="62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/>
                <a:t>1 6</a:t>
              </a: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527" y="371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1076324" y="4466070"/>
            <a:ext cx="68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/>
              <a:t>2 5</a:t>
            </a:r>
          </a:p>
        </p:txBody>
      </p:sp>
      <p:sp>
        <p:nvSpPr>
          <p:cNvPr id="48" name="Line 41"/>
          <p:cNvSpPr>
            <a:spLocks noChangeShapeType="1"/>
          </p:cNvSpPr>
          <p:nvPr/>
        </p:nvSpPr>
        <p:spPr bwMode="auto">
          <a:xfrm>
            <a:off x="1171940" y="4951845"/>
            <a:ext cx="4747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2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08817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87091"/>
            <a:ext cx="7796391" cy="7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067800" cy="118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5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683144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213990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566537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0999"/>
            <a:ext cx="4181713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31" y="1143000"/>
            <a:ext cx="518969" cy="76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65" y="2298555"/>
            <a:ext cx="117784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3567977"/>
            <a:ext cx="5667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15" y="4897742"/>
            <a:ext cx="576263" cy="62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2" y="5524115"/>
            <a:ext cx="8025533" cy="104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8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128699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" y="2286000"/>
            <a:ext cx="751034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7170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659" y="1471612"/>
            <a:ext cx="135731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38" y="2971800"/>
            <a:ext cx="10442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05400"/>
            <a:ext cx="7311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9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7429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2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16477"/>
            <a:ext cx="8915401" cy="333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799"/>
            <a:ext cx="984052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9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7416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00" y="1066800"/>
            <a:ext cx="883600" cy="383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0275"/>
            <a:ext cx="316325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366903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5395529"/>
            <a:ext cx="8582891" cy="84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87" y="1066800"/>
            <a:ext cx="719138" cy="115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95" y="3036743"/>
            <a:ext cx="4762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11" y="4417050"/>
            <a:ext cx="1314171" cy="9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13" y="6019800"/>
            <a:ext cx="1544303" cy="79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5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87111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683327"/>
            <a:ext cx="2916915" cy="494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0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38.2 Events involving “And</a:t>
            </a:r>
            <a:r>
              <a:rPr lang="en-US" smtClean="0"/>
              <a:t>” and </a:t>
            </a:r>
            <a:r>
              <a:rPr lang="en-US" dirty="0" smtClean="0"/>
              <a:t>“or”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68506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4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9"/>
          <p:cNvSpPr>
            <a:spLocks noChangeArrowheads="1"/>
          </p:cNvSpPr>
          <p:nvPr/>
        </p:nvSpPr>
        <p:spPr bwMode="auto">
          <a:xfrm>
            <a:off x="762000" y="838200"/>
            <a:ext cx="7467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Verdana" pitchFamily="34" charset="0"/>
              </a:rPr>
              <a:t>Remember that in probability, the set of</a:t>
            </a:r>
          </a:p>
          <a:p>
            <a:pPr eaLnBrk="1" hangingPunct="1"/>
            <a:r>
              <a:rPr lang="en-US" altLang="en-US" sz="2800" dirty="0">
                <a:latin typeface="Verdana" pitchFamily="34" charset="0"/>
              </a:rPr>
              <a:t>all possible outcomes of an experiment</a:t>
            </a:r>
          </a:p>
          <a:p>
            <a:pPr eaLnBrk="1" hangingPunct="1"/>
            <a:r>
              <a:rPr lang="en-US" altLang="en-US" sz="2800" dirty="0">
                <a:latin typeface="Verdana" pitchFamily="34" charset="0"/>
              </a:rPr>
              <a:t>is called the </a:t>
            </a:r>
            <a:r>
              <a:rPr lang="en-US" altLang="en-US" sz="2800" i="1" dirty="0">
                <a:latin typeface="Verdana" pitchFamily="34" charset="0"/>
              </a:rPr>
              <a:t>sample space. </a:t>
            </a:r>
            <a:r>
              <a:rPr lang="en-US" altLang="en-US" sz="2800" dirty="0">
                <a:latin typeface="Verdana" pitchFamily="34" charset="0"/>
              </a:rPr>
              <a:t>Any set of</a:t>
            </a:r>
          </a:p>
          <a:p>
            <a:pPr eaLnBrk="1" hangingPunct="1"/>
            <a:r>
              <a:rPr lang="en-US" altLang="en-US" sz="2800" dirty="0">
                <a:latin typeface="Verdana" pitchFamily="34" charset="0"/>
              </a:rPr>
              <a:t>outcomes is called an </a:t>
            </a:r>
            <a:r>
              <a:rPr lang="en-US" altLang="en-US" sz="2800" i="1" dirty="0">
                <a:latin typeface="Verdana" pitchFamily="34" charset="0"/>
              </a:rPr>
              <a:t>event.</a:t>
            </a:r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742950" y="2948781"/>
            <a:ext cx="7391400" cy="2333625"/>
            <a:chOff x="576" y="2160"/>
            <a:chExt cx="4656" cy="1470"/>
          </a:xfrm>
        </p:grpSpPr>
        <p:sp>
          <p:nvSpPr>
            <p:cNvPr id="6" name="Rectangle 50"/>
            <p:cNvSpPr>
              <a:spLocks noChangeArrowheads="1"/>
            </p:cNvSpPr>
            <p:nvPr/>
          </p:nvSpPr>
          <p:spPr bwMode="auto">
            <a:xfrm>
              <a:off x="576" y="2160"/>
              <a:ext cx="4656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Verdana" pitchFamily="34" charset="0"/>
                </a:rPr>
                <a:t>If every outcome in the sample space is</a:t>
              </a:r>
            </a:p>
            <a:p>
              <a:pPr eaLnBrk="1" hangingPunct="1"/>
              <a:r>
                <a:rPr lang="en-US" altLang="en-US" sz="2800" dirty="0">
                  <a:latin typeface="Verdana" pitchFamily="34" charset="0"/>
                </a:rPr>
                <a:t>equally likely, the </a:t>
              </a:r>
              <a:r>
                <a:rPr lang="en-US" altLang="en-US" sz="2800" i="1" dirty="0">
                  <a:latin typeface="Verdana" pitchFamily="34" charset="0"/>
                </a:rPr>
                <a:t>theoretical probability</a:t>
              </a:r>
            </a:p>
            <a:p>
              <a:pPr eaLnBrk="1" hangingPunct="1"/>
              <a:r>
                <a:rPr lang="en-US" altLang="en-US" sz="2800" dirty="0">
                  <a:latin typeface="Verdana" pitchFamily="34" charset="0"/>
                </a:rPr>
                <a:t>of an event is</a:t>
              </a:r>
            </a:p>
          </p:txBody>
        </p:sp>
        <p:pic>
          <p:nvPicPr>
            <p:cNvPr id="7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072"/>
              <a:ext cx="4440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13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38.1 Probability Single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685800" y="457200"/>
            <a:ext cx="7162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A </a:t>
            </a:r>
            <a:r>
              <a:rPr lang="en-US" altLang="en-US" sz="3200" b="1" u="sng" dirty="0"/>
              <a:t>compound event</a:t>
            </a:r>
            <a:r>
              <a:rPr lang="en-US" altLang="en-US" sz="3200" dirty="0"/>
              <a:t> is made up of one or more separate events. To find the probability of a compound event, you need to know if the events are independent or dependent.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48145" y="3200400"/>
            <a:ext cx="7086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Events are </a:t>
            </a:r>
            <a:r>
              <a:rPr lang="en-US" altLang="en-US" sz="3200" b="1" u="sng" dirty="0"/>
              <a:t>independent events</a:t>
            </a:r>
            <a:r>
              <a:rPr lang="en-US" altLang="en-US" sz="3200" dirty="0"/>
              <a:t> if the occurrence of one event does not affect the probability of the other. Events are </a:t>
            </a:r>
            <a:r>
              <a:rPr lang="en-US" altLang="en-US" sz="3200" b="1" u="sng" dirty="0"/>
              <a:t>dependent events</a:t>
            </a:r>
            <a:r>
              <a:rPr lang="en-US" altLang="en-US" sz="3200" dirty="0"/>
              <a:t> if the occurrence of one does affect the probability of the other.</a:t>
            </a:r>
          </a:p>
        </p:txBody>
      </p:sp>
    </p:spTree>
    <p:extLst>
      <p:ext uri="{BB962C8B-B14F-4D97-AF65-F5344CB8AC3E}">
        <p14:creationId xmlns:p14="http://schemas.microsoft.com/office/powerpoint/2010/main" val="18246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95400"/>
            <a:ext cx="8114129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51104"/>
            <a:ext cx="6844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are starting with only independent events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22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9" y="2590800"/>
            <a:ext cx="8763000" cy="119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746" y="3774765"/>
            <a:ext cx="56110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0768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39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5795963" cy="38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7" y="3581400"/>
            <a:ext cx="760274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26" y="2819400"/>
            <a:ext cx="723899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25" y="4800600"/>
            <a:ext cx="13846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0768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9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8350"/>
            <a:ext cx="89022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66573"/>
            <a:ext cx="7543800" cy="66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7" y="5105400"/>
            <a:ext cx="8791823" cy="64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4319588"/>
            <a:ext cx="784224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04" y="5773028"/>
            <a:ext cx="1398858" cy="93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18" y="142875"/>
            <a:ext cx="50768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1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" y="2667000"/>
            <a:ext cx="9137587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6" y="4343400"/>
            <a:ext cx="136085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18" y="142875"/>
            <a:ext cx="50768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18" y="142875"/>
            <a:ext cx="50768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0406"/>
            <a:ext cx="6629400" cy="68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746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57" y="3147007"/>
            <a:ext cx="57667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86" y="5080721"/>
            <a:ext cx="1194756" cy="86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4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91600" cy="363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5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7935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799"/>
            <a:ext cx="407025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1" y="4648200"/>
            <a:ext cx="8317904" cy="146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108988"/>
            <a:ext cx="5964845" cy="36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5" y="2057400"/>
            <a:ext cx="741798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2" y="3257550"/>
            <a:ext cx="708879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58052"/>
            <a:ext cx="757414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331" y="3923876"/>
            <a:ext cx="612594" cy="4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4" y="2642873"/>
            <a:ext cx="764930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84" y="5669973"/>
            <a:ext cx="59312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66" y="0"/>
            <a:ext cx="3711352" cy="20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42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21254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0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2" y="304800"/>
            <a:ext cx="790687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82" y="2999726"/>
            <a:ext cx="1820756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3711352" cy="20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81000"/>
            <a:ext cx="835731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22626"/>
            <a:ext cx="7315201" cy="62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70" y="5257800"/>
            <a:ext cx="63137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57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8053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91" y="55420"/>
            <a:ext cx="4933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19113" cy="4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524459" cy="104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" y="4114800"/>
            <a:ext cx="1847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601915" cy="109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67401"/>
            <a:ext cx="1613457" cy="77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1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7" y="1724025"/>
            <a:ext cx="5105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91" y="55420"/>
            <a:ext cx="4933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41851"/>
            <a:ext cx="154505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286124"/>
            <a:ext cx="55959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03" y="3733799"/>
            <a:ext cx="1341122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9" y="4648200"/>
            <a:ext cx="557106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5486400"/>
            <a:ext cx="26125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4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3855"/>
            <a:ext cx="6838541" cy="661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1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6" y="86725"/>
            <a:ext cx="6553200" cy="639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2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lidesharecdn.com/probabilityrules-131212110311-phpapp02/95/probability-rules-3-638.jpg?cb=13868462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" y="685800"/>
            <a:ext cx="8024627" cy="60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3271" y="112693"/>
            <a:ext cx="3980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INDEPENDENT EVENTS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52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4071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39292"/>
            <a:ext cx="7924800" cy="49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4572000"/>
            <a:ext cx="836552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2362200"/>
            <a:ext cx="192487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65" y="3733800"/>
            <a:ext cx="156743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56" y="5509310"/>
            <a:ext cx="1300432" cy="3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5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85200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" y="2590800"/>
            <a:ext cx="837057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179641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84694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40" y="5715000"/>
            <a:ext cx="31380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5295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0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360551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67038"/>
            <a:ext cx="7336211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28" y="2057400"/>
            <a:ext cx="1880536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180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05" y="4323484"/>
            <a:ext cx="4109432" cy="101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9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798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11015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95412"/>
            <a:ext cx="3073931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4" y="2438400"/>
            <a:ext cx="8198616" cy="39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6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82081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" y="3048000"/>
            <a:ext cx="877094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99743"/>
            <a:ext cx="4874065" cy="126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452581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1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426</TotalTime>
  <Words>173</Words>
  <Application>Microsoft Office PowerPoint</Application>
  <PresentationFormat>On-screen Show (4:3)</PresentationFormat>
  <Paragraphs>34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Symbol</vt:lpstr>
      <vt:lpstr>Verdana</vt:lpstr>
      <vt:lpstr>Office Theme</vt:lpstr>
      <vt:lpstr>PowerPoint Presentation</vt:lpstr>
      <vt:lpstr>38.1 Probability Single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38.2 Events involving “And” and “or”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Round Rock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30.1 Areas of Rectangles and Parallelograms</dc:title>
  <dc:creator>e128296</dc:creator>
  <cp:lastModifiedBy>e124085</cp:lastModifiedBy>
  <cp:revision>46</cp:revision>
  <dcterms:created xsi:type="dcterms:W3CDTF">2015-12-20T21:13:59Z</dcterms:created>
  <dcterms:modified xsi:type="dcterms:W3CDTF">2019-04-09T13:59:02Z</dcterms:modified>
</cp:coreProperties>
</file>